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-5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4-1.png>
</file>

<file path=ppt/media/image-4-2.png>
</file>

<file path=ppt/media/image-4-3.png>
</file>

<file path=ppt/media/image-4-4.png>
</file>

<file path=ppt/media/image-4-5.png>
</file>

<file path=ppt/media/image-4-6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7-7.png>
</file>

<file path=ppt/media/image-7-8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5" Type="http://schemas.openxmlformats.org/officeDocument/2006/relationships/image" Target="../media/image-1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7" Type="http://schemas.openxmlformats.org/officeDocument/2006/relationships/image" Target="../media/image-7-7.png"/><Relationship Id="rId8" Type="http://schemas.openxmlformats.org/officeDocument/2006/relationships/image" Target="../media/image-7-8.png"/><Relationship Id="rId10" Type="http://schemas.openxmlformats.org/officeDocument/2006/relationships/slideLayout" Target="../slideLayouts/slideLayout1.xml"/><Relationship Id="rId11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488" y="2306955"/>
            <a:ext cx="4919305" cy="361569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80190" y="2096095"/>
            <a:ext cx="7556421" cy="19564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702"/>
              </a:lnSpc>
              <a:buNone/>
            </a:pPr>
            <a:r>
              <a:rPr lang="en-US" sz="6162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Introduction to Pollution</a:t>
            </a:r>
            <a:endParaRPr lang="en-US" sz="6162" dirty="0"/>
          </a:p>
        </p:txBody>
      </p:sp>
      <p:sp>
        <p:nvSpPr>
          <p:cNvPr id="7" name="Text 2"/>
          <p:cNvSpPr/>
          <p:nvPr/>
        </p:nvSpPr>
        <p:spPr>
          <a:xfrm>
            <a:off x="6280190" y="4392692"/>
            <a:ext cx="7556421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Pollution is the contamination of the environment by harmful substances. It can be caused by a variety of human activities, including industrial processes, agriculture, and transportation.</a:t>
            </a:r>
            <a:endParaRPr lang="en-US" sz="1786" dirty="0"/>
          </a:p>
        </p:txBody>
      </p:sp>
      <p:sp>
        <p:nvSpPr>
          <p:cNvPr id="8" name="Shape 3"/>
          <p:cNvSpPr/>
          <p:nvPr/>
        </p:nvSpPr>
        <p:spPr>
          <a:xfrm>
            <a:off x="6280190" y="575345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0" y="5761077"/>
            <a:ext cx="347663" cy="347663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756440" y="5736550"/>
            <a:ext cx="3605093" cy="396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126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by DUDEKULA DASTAGIRI</a:t>
            </a:r>
            <a:endParaRPr lang="en-US" sz="2233" dirty="0"/>
          </a:p>
        </p:txBody>
      </p:sp>
      <p:pic>
        <p:nvPicPr>
          <p:cNvPr id="11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7488" y="2474952"/>
            <a:ext cx="4919305" cy="3279577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93790" y="735330"/>
            <a:ext cx="567059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Types of Pollution</a:t>
            </a:r>
            <a:endParaRPr lang="en-US" sz="4465" dirty="0"/>
          </a:p>
        </p:txBody>
      </p:sp>
      <p:sp>
        <p:nvSpPr>
          <p:cNvPr id="7" name="Shape 2"/>
          <p:cNvSpPr/>
          <p:nvPr/>
        </p:nvSpPr>
        <p:spPr>
          <a:xfrm>
            <a:off x="793790" y="20394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982504" y="2124432"/>
            <a:ext cx="132755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1</a:t>
            </a:r>
            <a:endParaRPr lang="en-US" sz="2679" dirty="0"/>
          </a:p>
        </p:txBody>
      </p:sp>
      <p:sp>
        <p:nvSpPr>
          <p:cNvPr id="9" name="Text 4"/>
          <p:cNvSpPr/>
          <p:nvPr/>
        </p:nvSpPr>
        <p:spPr>
          <a:xfrm>
            <a:off x="1530906" y="2039422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Air Pollution</a:t>
            </a:r>
            <a:endParaRPr lang="en-US" sz="2233" dirty="0"/>
          </a:p>
        </p:txBody>
      </p:sp>
      <p:sp>
        <p:nvSpPr>
          <p:cNvPr id="10" name="Text 5"/>
          <p:cNvSpPr/>
          <p:nvPr/>
        </p:nvSpPr>
        <p:spPr>
          <a:xfrm>
            <a:off x="1530906" y="2529840"/>
            <a:ext cx="2927747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Air pollution is the contamination of the atmosphere by harmful gases, particulate matter, and other pollutants.</a:t>
            </a:r>
            <a:endParaRPr lang="en-US" sz="1786" dirty="0"/>
          </a:p>
        </p:txBody>
      </p:sp>
      <p:sp>
        <p:nvSpPr>
          <p:cNvPr id="11" name="Shape 6"/>
          <p:cNvSpPr/>
          <p:nvPr/>
        </p:nvSpPr>
        <p:spPr>
          <a:xfrm>
            <a:off x="4685467" y="20394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7"/>
          <p:cNvSpPr/>
          <p:nvPr/>
        </p:nvSpPr>
        <p:spPr>
          <a:xfrm>
            <a:off x="4842629" y="2124432"/>
            <a:ext cx="195977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2</a:t>
            </a:r>
            <a:endParaRPr lang="en-US" sz="2679" dirty="0"/>
          </a:p>
        </p:txBody>
      </p:sp>
      <p:sp>
        <p:nvSpPr>
          <p:cNvPr id="13" name="Text 8"/>
          <p:cNvSpPr/>
          <p:nvPr/>
        </p:nvSpPr>
        <p:spPr>
          <a:xfrm>
            <a:off x="5422583" y="2039422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Water Pollution</a:t>
            </a:r>
            <a:endParaRPr lang="en-US" sz="2233" dirty="0"/>
          </a:p>
        </p:txBody>
      </p:sp>
      <p:sp>
        <p:nvSpPr>
          <p:cNvPr id="14" name="Text 9"/>
          <p:cNvSpPr/>
          <p:nvPr/>
        </p:nvSpPr>
        <p:spPr>
          <a:xfrm>
            <a:off x="5422583" y="2529840"/>
            <a:ext cx="2927747" cy="21774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Water pollution is the contamination of water bodies, such as rivers, lakes, and oceans, by pollutants that can harm aquatic life and human health.</a:t>
            </a:r>
            <a:endParaRPr lang="en-US" sz="1786" dirty="0"/>
          </a:p>
        </p:txBody>
      </p:sp>
      <p:sp>
        <p:nvSpPr>
          <p:cNvPr id="15" name="Shape 10"/>
          <p:cNvSpPr/>
          <p:nvPr/>
        </p:nvSpPr>
        <p:spPr>
          <a:xfrm>
            <a:off x="793790" y="51892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6" name="Text 11"/>
          <p:cNvSpPr/>
          <p:nvPr/>
        </p:nvSpPr>
        <p:spPr>
          <a:xfrm>
            <a:off x="952143" y="5274231"/>
            <a:ext cx="193596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3</a:t>
            </a:r>
            <a:endParaRPr lang="en-US" sz="2679" dirty="0"/>
          </a:p>
        </p:txBody>
      </p:sp>
      <p:sp>
        <p:nvSpPr>
          <p:cNvPr id="17" name="Text 12"/>
          <p:cNvSpPr/>
          <p:nvPr/>
        </p:nvSpPr>
        <p:spPr>
          <a:xfrm>
            <a:off x="1530906" y="5189220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Soil Pollution</a:t>
            </a:r>
            <a:endParaRPr lang="en-US" sz="2233" dirty="0"/>
          </a:p>
        </p:txBody>
      </p:sp>
      <p:sp>
        <p:nvSpPr>
          <p:cNvPr id="18" name="Text 13"/>
          <p:cNvSpPr/>
          <p:nvPr/>
        </p:nvSpPr>
        <p:spPr>
          <a:xfrm>
            <a:off x="1530906" y="5679638"/>
            <a:ext cx="2927747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Soil pollution is the contamination of soil by pollutants, such as pesticides, herbicides, and heavy metals.</a:t>
            </a:r>
            <a:endParaRPr lang="en-US" sz="1786" dirty="0"/>
          </a:p>
        </p:txBody>
      </p:sp>
      <p:sp>
        <p:nvSpPr>
          <p:cNvPr id="19" name="Shape 14"/>
          <p:cNvSpPr/>
          <p:nvPr/>
        </p:nvSpPr>
        <p:spPr>
          <a:xfrm>
            <a:off x="4685467" y="51892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0" name="Text 15"/>
          <p:cNvSpPr/>
          <p:nvPr/>
        </p:nvSpPr>
        <p:spPr>
          <a:xfrm>
            <a:off x="4836319" y="5274231"/>
            <a:ext cx="208598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4</a:t>
            </a:r>
            <a:endParaRPr lang="en-US" sz="2679" dirty="0"/>
          </a:p>
        </p:txBody>
      </p:sp>
      <p:sp>
        <p:nvSpPr>
          <p:cNvPr id="21" name="Text 16"/>
          <p:cNvSpPr/>
          <p:nvPr/>
        </p:nvSpPr>
        <p:spPr>
          <a:xfrm>
            <a:off x="5422583" y="5189220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Noise Pollution</a:t>
            </a:r>
            <a:endParaRPr lang="en-US" sz="2233" dirty="0"/>
          </a:p>
        </p:txBody>
      </p:sp>
      <p:sp>
        <p:nvSpPr>
          <p:cNvPr id="22" name="Text 17"/>
          <p:cNvSpPr/>
          <p:nvPr/>
        </p:nvSpPr>
        <p:spPr>
          <a:xfrm>
            <a:off x="5422583" y="5679638"/>
            <a:ext cx="2927747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Noise pollution is the excessive or unwanted sound that can have negative effects on human health and well-being.</a:t>
            </a:r>
            <a:endParaRPr lang="en-US" sz="1786" dirty="0"/>
          </a:p>
        </p:txBody>
      </p:sp>
      <p:pic>
        <p:nvPicPr>
          <p:cNvPr id="23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358509"/>
            <a:ext cx="567059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Causes of Pollution</a:t>
            </a:r>
            <a:endParaRPr lang="en-US" sz="4465" dirty="0"/>
          </a:p>
        </p:txBody>
      </p:sp>
      <p:sp>
        <p:nvSpPr>
          <p:cNvPr id="5" name="Text 2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Industrial Activities</a:t>
            </a:r>
            <a:endParaRPr lang="en-US" sz="2233" dirty="0"/>
          </a:p>
        </p:txBody>
      </p:sp>
      <p:sp>
        <p:nvSpPr>
          <p:cNvPr id="6" name="Text 3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Industrial processes often release harmful pollutants into the air, water, and soil. These can include chemicals, heavy metals, and greenhouse gases.</a:t>
            </a:r>
            <a:endParaRPr lang="en-US" sz="1786" dirty="0"/>
          </a:p>
        </p:txBody>
      </p:sp>
      <p:sp>
        <p:nvSpPr>
          <p:cNvPr id="7" name="Text 4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Agriculture</a:t>
            </a:r>
            <a:endParaRPr lang="en-US" sz="2233" dirty="0"/>
          </a:p>
        </p:txBody>
      </p:sp>
      <p:sp>
        <p:nvSpPr>
          <p:cNvPr id="8" name="Text 5"/>
          <p:cNvSpPr/>
          <p:nvPr/>
        </p:nvSpPr>
        <p:spPr>
          <a:xfrm>
            <a:off x="5332928" y="4215408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Agricultural practices, such as the use of pesticides and fertilizers, can contribute to soil, water, and air pollution.</a:t>
            </a:r>
            <a:endParaRPr lang="en-US" sz="1786" dirty="0"/>
          </a:p>
        </p:txBody>
      </p:sp>
      <p:sp>
        <p:nvSpPr>
          <p:cNvPr id="9" name="Text 6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Transportation</a:t>
            </a:r>
            <a:endParaRPr lang="en-US" sz="2233" dirty="0"/>
          </a:p>
        </p:txBody>
      </p:sp>
      <p:sp>
        <p:nvSpPr>
          <p:cNvPr id="10" name="Text 7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Vehicles, particularly cars and trucks, release pollutants such as carbon monoxide, nitrogen oxides, and particulate matter.</a:t>
            </a:r>
            <a:endParaRPr lang="en-US" sz="1786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20610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79828" y="2692003"/>
            <a:ext cx="8056840" cy="5514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43"/>
              </a:lnSpc>
              <a:buNone/>
            </a:pPr>
            <a:r>
              <a:rPr lang="en-US" sz="3474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Effects of Pollution on the Environment</a:t>
            </a:r>
            <a:endParaRPr lang="en-US" sz="3474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9828" y="3508177"/>
            <a:ext cx="882372" cy="1411843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626876" y="3684627"/>
            <a:ext cx="2206109" cy="2757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1"/>
              </a:lnSpc>
              <a:buNone/>
            </a:pPr>
            <a:r>
              <a:rPr lang="en-US" sz="1737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Climate Change</a:t>
            </a:r>
            <a:endParaRPr lang="en-US" sz="1737" dirty="0"/>
          </a:p>
        </p:txBody>
      </p:sp>
      <p:sp>
        <p:nvSpPr>
          <p:cNvPr id="8" name="Text 3"/>
          <p:cNvSpPr/>
          <p:nvPr/>
        </p:nvSpPr>
        <p:spPr>
          <a:xfrm>
            <a:off x="2626876" y="4066222"/>
            <a:ext cx="10523577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24"/>
              </a:lnSpc>
              <a:buNone/>
            </a:pPr>
            <a:r>
              <a:rPr lang="en-US" sz="139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Greenhouse gases, released by human activities, trap heat in the atmosphere, contributing to global warming and climate change.</a:t>
            </a:r>
            <a:endParaRPr lang="en-US" sz="139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9828" y="4920020"/>
            <a:ext cx="882372" cy="1411843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626876" y="5096470"/>
            <a:ext cx="2206109" cy="2757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1"/>
              </a:lnSpc>
              <a:buNone/>
            </a:pPr>
            <a:r>
              <a:rPr lang="en-US" sz="1737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Biodiversity Loss</a:t>
            </a:r>
            <a:endParaRPr lang="en-US" sz="1737" dirty="0"/>
          </a:p>
        </p:txBody>
      </p:sp>
      <p:sp>
        <p:nvSpPr>
          <p:cNvPr id="11" name="Text 5"/>
          <p:cNvSpPr/>
          <p:nvPr/>
        </p:nvSpPr>
        <p:spPr>
          <a:xfrm>
            <a:off x="2626876" y="5478066"/>
            <a:ext cx="10523577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24"/>
              </a:lnSpc>
              <a:buNone/>
            </a:pPr>
            <a:r>
              <a:rPr lang="en-US" sz="139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Pollution can harm or kill plants and animals, reducing biodiversity and disrupting ecosystems.</a:t>
            </a:r>
            <a:endParaRPr lang="en-US" sz="139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9828" y="6331863"/>
            <a:ext cx="882372" cy="1411843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626876" y="6508313"/>
            <a:ext cx="2206109" cy="2757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1"/>
              </a:lnSpc>
              <a:buNone/>
            </a:pPr>
            <a:r>
              <a:rPr lang="en-US" sz="1737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Habitat Degradation</a:t>
            </a:r>
            <a:endParaRPr lang="en-US" sz="1737" dirty="0"/>
          </a:p>
        </p:txBody>
      </p:sp>
      <p:sp>
        <p:nvSpPr>
          <p:cNvPr id="14" name="Text 7"/>
          <p:cNvSpPr/>
          <p:nvPr/>
        </p:nvSpPr>
        <p:spPr>
          <a:xfrm>
            <a:off x="2626876" y="6889909"/>
            <a:ext cx="10523577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24"/>
              </a:lnSpc>
              <a:buNone/>
            </a:pPr>
            <a:r>
              <a:rPr lang="en-US" sz="139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Pollutants can contaminate and degrade habitats, making them unsuitable for the species that rely on them.</a:t>
            </a:r>
            <a:endParaRPr lang="en-US" sz="1390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30791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606" y="2468999"/>
            <a:ext cx="4939189" cy="3292793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52567" y="601980"/>
            <a:ext cx="7611666" cy="13682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387"/>
              </a:lnSpc>
              <a:buNone/>
            </a:pPr>
            <a:r>
              <a:rPr lang="en-US" sz="4309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Effects of Pollution on Human Health</a:t>
            </a:r>
            <a:endParaRPr lang="en-US" sz="4309" dirty="0"/>
          </a:p>
        </p:txBody>
      </p:sp>
      <p:sp>
        <p:nvSpPr>
          <p:cNvPr id="7" name="Shape 2"/>
          <p:cNvSpPr/>
          <p:nvPr/>
        </p:nvSpPr>
        <p:spPr>
          <a:xfrm>
            <a:off x="6252567" y="2298621"/>
            <a:ext cx="7611666" cy="5330190"/>
          </a:xfrm>
          <a:prstGeom prst="roundRect">
            <a:avLst>
              <a:gd name="adj" fmla="val 172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8" name="Shape 3"/>
          <p:cNvSpPr/>
          <p:nvPr/>
        </p:nvSpPr>
        <p:spPr>
          <a:xfrm>
            <a:off x="6260187" y="2306241"/>
            <a:ext cx="7596426" cy="132873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4"/>
          <p:cNvSpPr/>
          <p:nvPr/>
        </p:nvSpPr>
        <p:spPr>
          <a:xfrm>
            <a:off x="6479024" y="2445187"/>
            <a:ext cx="3356729" cy="3502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58"/>
              </a:lnSpc>
              <a:buNone/>
            </a:pPr>
            <a:r>
              <a:rPr lang="en-US" sz="1724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Respiratory Problems</a:t>
            </a:r>
            <a:endParaRPr lang="en-US" sz="1724" dirty="0"/>
          </a:p>
        </p:txBody>
      </p:sp>
      <p:sp>
        <p:nvSpPr>
          <p:cNvPr id="10" name="Text 5"/>
          <p:cNvSpPr/>
          <p:nvPr/>
        </p:nvSpPr>
        <p:spPr>
          <a:xfrm>
            <a:off x="10281047" y="2445187"/>
            <a:ext cx="3356729" cy="10508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58"/>
              </a:lnSpc>
              <a:buNone/>
            </a:pPr>
            <a:r>
              <a:rPr lang="en-US" sz="1724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Air pollution can cause asthma, bronchitis, and other respiratory illnesses.</a:t>
            </a:r>
            <a:endParaRPr lang="en-US" sz="1724" dirty="0"/>
          </a:p>
        </p:txBody>
      </p:sp>
      <p:sp>
        <p:nvSpPr>
          <p:cNvPr id="11" name="Shape 6"/>
          <p:cNvSpPr/>
          <p:nvPr/>
        </p:nvSpPr>
        <p:spPr>
          <a:xfrm>
            <a:off x="6260187" y="3634978"/>
            <a:ext cx="7596426" cy="132873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7"/>
          <p:cNvSpPr/>
          <p:nvPr/>
        </p:nvSpPr>
        <p:spPr>
          <a:xfrm>
            <a:off x="6479024" y="3773924"/>
            <a:ext cx="3356729" cy="3502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58"/>
              </a:lnSpc>
              <a:buNone/>
            </a:pPr>
            <a:r>
              <a:rPr lang="en-US" sz="1724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Cardiovascular Disease</a:t>
            </a:r>
            <a:endParaRPr lang="en-US" sz="1724" dirty="0"/>
          </a:p>
        </p:txBody>
      </p:sp>
      <p:sp>
        <p:nvSpPr>
          <p:cNvPr id="13" name="Text 8"/>
          <p:cNvSpPr/>
          <p:nvPr/>
        </p:nvSpPr>
        <p:spPr>
          <a:xfrm>
            <a:off x="10281047" y="3773924"/>
            <a:ext cx="3356729" cy="10508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58"/>
              </a:lnSpc>
              <a:buNone/>
            </a:pPr>
            <a:r>
              <a:rPr lang="en-US" sz="1724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Exposure to air pollution has been linked to an increased risk of heart disease and stroke.</a:t>
            </a:r>
            <a:endParaRPr lang="en-US" sz="1724" dirty="0"/>
          </a:p>
        </p:txBody>
      </p:sp>
      <p:sp>
        <p:nvSpPr>
          <p:cNvPr id="14" name="Shape 9"/>
          <p:cNvSpPr/>
          <p:nvPr/>
        </p:nvSpPr>
        <p:spPr>
          <a:xfrm>
            <a:off x="6260187" y="4963716"/>
            <a:ext cx="7596426" cy="132873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0"/>
          <p:cNvSpPr/>
          <p:nvPr/>
        </p:nvSpPr>
        <p:spPr>
          <a:xfrm>
            <a:off x="6479024" y="5102662"/>
            <a:ext cx="3356729" cy="3502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58"/>
              </a:lnSpc>
              <a:buNone/>
            </a:pPr>
            <a:r>
              <a:rPr lang="en-US" sz="1724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Cancer</a:t>
            </a:r>
            <a:endParaRPr lang="en-US" sz="1724" dirty="0"/>
          </a:p>
        </p:txBody>
      </p:sp>
      <p:sp>
        <p:nvSpPr>
          <p:cNvPr id="16" name="Text 11"/>
          <p:cNvSpPr/>
          <p:nvPr/>
        </p:nvSpPr>
        <p:spPr>
          <a:xfrm>
            <a:off x="10281047" y="5102662"/>
            <a:ext cx="3356729" cy="10508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58"/>
              </a:lnSpc>
              <a:buNone/>
            </a:pPr>
            <a:r>
              <a:rPr lang="en-US" sz="1724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Some pollutants, such as benzene and formaldehyde, are known carcinogens.</a:t>
            </a:r>
            <a:endParaRPr lang="en-US" sz="1724" dirty="0"/>
          </a:p>
        </p:txBody>
      </p:sp>
      <p:sp>
        <p:nvSpPr>
          <p:cNvPr id="17" name="Shape 12"/>
          <p:cNvSpPr/>
          <p:nvPr/>
        </p:nvSpPr>
        <p:spPr>
          <a:xfrm>
            <a:off x="6260187" y="6292453"/>
            <a:ext cx="7596426" cy="132873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3"/>
          <p:cNvSpPr/>
          <p:nvPr/>
        </p:nvSpPr>
        <p:spPr>
          <a:xfrm>
            <a:off x="6479024" y="6431399"/>
            <a:ext cx="3356729" cy="3502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58"/>
              </a:lnSpc>
              <a:buNone/>
            </a:pPr>
            <a:r>
              <a:rPr lang="en-US" sz="1724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Neurological Disorders</a:t>
            </a:r>
            <a:endParaRPr lang="en-US" sz="1724" dirty="0"/>
          </a:p>
        </p:txBody>
      </p:sp>
      <p:sp>
        <p:nvSpPr>
          <p:cNvPr id="19" name="Text 14"/>
          <p:cNvSpPr/>
          <p:nvPr/>
        </p:nvSpPr>
        <p:spPr>
          <a:xfrm>
            <a:off x="10281047" y="6431399"/>
            <a:ext cx="3356729" cy="10508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58"/>
              </a:lnSpc>
              <a:buNone/>
            </a:pPr>
            <a:r>
              <a:rPr lang="en-US" sz="1724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Exposure to certain pollutants, such as lead and mercury, can damage the nervous system.</a:t>
            </a:r>
            <a:endParaRPr lang="en-US" sz="1724" dirty="0"/>
          </a:p>
        </p:txBody>
      </p:sp>
      <p:pic>
        <p:nvPicPr>
          <p:cNvPr id="2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47542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7596" y="3161824"/>
            <a:ext cx="6910149" cy="6187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873"/>
              </a:lnSpc>
              <a:buNone/>
            </a:pPr>
            <a:r>
              <a:rPr lang="en-US" sz="3898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Strategies to Reduce Pollution</a:t>
            </a:r>
            <a:endParaRPr lang="en-US" sz="3898" dirty="0"/>
          </a:p>
        </p:txBody>
      </p:sp>
      <p:sp>
        <p:nvSpPr>
          <p:cNvPr id="6" name="Shape 2"/>
          <p:cNvSpPr/>
          <p:nvPr/>
        </p:nvSpPr>
        <p:spPr>
          <a:xfrm>
            <a:off x="7303770" y="4077533"/>
            <a:ext cx="22860" cy="3465552"/>
          </a:xfrm>
          <a:prstGeom prst="roundRect">
            <a:avLst>
              <a:gd name="adj" fmla="val 363851"/>
            </a:avLst>
          </a:prstGeom>
          <a:solidFill>
            <a:srgbClr val="BDB8DF"/>
          </a:solidFill>
          <a:ln/>
        </p:spPr>
      </p:sp>
      <p:sp>
        <p:nvSpPr>
          <p:cNvPr id="7" name="Shape 3"/>
          <p:cNvSpPr/>
          <p:nvPr/>
        </p:nvSpPr>
        <p:spPr>
          <a:xfrm>
            <a:off x="6422231" y="4511635"/>
            <a:ext cx="693063" cy="22860"/>
          </a:xfrm>
          <a:prstGeom prst="roundRect">
            <a:avLst>
              <a:gd name="adj" fmla="val 363851"/>
            </a:avLst>
          </a:prstGeom>
          <a:solidFill>
            <a:srgbClr val="BDB8DF"/>
          </a:solidFill>
          <a:ln/>
        </p:spPr>
      </p:sp>
      <p:sp>
        <p:nvSpPr>
          <p:cNvPr id="8" name="Shape 4"/>
          <p:cNvSpPr/>
          <p:nvPr/>
        </p:nvSpPr>
        <p:spPr>
          <a:xfrm>
            <a:off x="7092434" y="4300299"/>
            <a:ext cx="445532" cy="44553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7257217" y="4374475"/>
            <a:ext cx="115848" cy="2970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39"/>
              </a:lnSpc>
              <a:buNone/>
            </a:pPr>
            <a:r>
              <a:rPr lang="en-US" sz="2339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1</a:t>
            </a:r>
            <a:endParaRPr lang="en-US" sz="2339" dirty="0"/>
          </a:p>
        </p:txBody>
      </p:sp>
      <p:sp>
        <p:nvSpPr>
          <p:cNvPr id="10" name="Text 6"/>
          <p:cNvSpPr/>
          <p:nvPr/>
        </p:nvSpPr>
        <p:spPr>
          <a:xfrm>
            <a:off x="3750588" y="4275534"/>
            <a:ext cx="2475428" cy="3093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437"/>
              </a:lnSpc>
              <a:buNone/>
            </a:pPr>
            <a:r>
              <a:rPr lang="en-US" sz="1949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Reduce Consumption</a:t>
            </a:r>
            <a:endParaRPr lang="en-US" sz="1949" dirty="0"/>
          </a:p>
        </p:txBody>
      </p:sp>
      <p:sp>
        <p:nvSpPr>
          <p:cNvPr id="11" name="Text 7"/>
          <p:cNvSpPr/>
          <p:nvPr/>
        </p:nvSpPr>
        <p:spPr>
          <a:xfrm>
            <a:off x="767596" y="4703564"/>
            <a:ext cx="5458420" cy="6334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495"/>
              </a:lnSpc>
              <a:buNone/>
            </a:pPr>
            <a:r>
              <a:rPr lang="en-US" sz="1559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Consume less energy, water, and materials. Choose products made with recycled materials or that are biodegradable.</a:t>
            </a:r>
            <a:endParaRPr lang="en-US" sz="1559" dirty="0"/>
          </a:p>
        </p:txBody>
      </p:sp>
      <p:sp>
        <p:nvSpPr>
          <p:cNvPr id="12" name="Shape 8"/>
          <p:cNvSpPr/>
          <p:nvPr/>
        </p:nvSpPr>
        <p:spPr>
          <a:xfrm>
            <a:off x="7515106" y="5501759"/>
            <a:ext cx="693063" cy="22860"/>
          </a:xfrm>
          <a:prstGeom prst="roundRect">
            <a:avLst>
              <a:gd name="adj" fmla="val 363851"/>
            </a:avLst>
          </a:prstGeom>
          <a:solidFill>
            <a:srgbClr val="BDB8DF"/>
          </a:solidFill>
          <a:ln/>
        </p:spPr>
      </p:sp>
      <p:sp>
        <p:nvSpPr>
          <p:cNvPr id="13" name="Shape 9"/>
          <p:cNvSpPr/>
          <p:nvPr/>
        </p:nvSpPr>
        <p:spPr>
          <a:xfrm>
            <a:off x="7092434" y="5290423"/>
            <a:ext cx="445532" cy="44553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7229594" y="5364599"/>
            <a:ext cx="171093" cy="2970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39"/>
              </a:lnSpc>
              <a:buNone/>
            </a:pPr>
            <a:r>
              <a:rPr lang="en-US" sz="2339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2</a:t>
            </a:r>
            <a:endParaRPr lang="en-US" sz="2339" dirty="0"/>
          </a:p>
        </p:txBody>
      </p:sp>
      <p:sp>
        <p:nvSpPr>
          <p:cNvPr id="15" name="Text 11"/>
          <p:cNvSpPr/>
          <p:nvPr/>
        </p:nvSpPr>
        <p:spPr>
          <a:xfrm>
            <a:off x="8404384" y="5265658"/>
            <a:ext cx="3253978" cy="3093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37"/>
              </a:lnSpc>
              <a:buNone/>
            </a:pPr>
            <a:r>
              <a:rPr lang="en-US" sz="1949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Adopt Sustainable Practices</a:t>
            </a:r>
            <a:endParaRPr lang="en-US" sz="1949" dirty="0"/>
          </a:p>
        </p:txBody>
      </p:sp>
      <p:sp>
        <p:nvSpPr>
          <p:cNvPr id="16" name="Text 12"/>
          <p:cNvSpPr/>
          <p:nvPr/>
        </p:nvSpPr>
        <p:spPr>
          <a:xfrm>
            <a:off x="8404384" y="5693688"/>
            <a:ext cx="5458420" cy="6334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95"/>
              </a:lnSpc>
              <a:buNone/>
            </a:pPr>
            <a:r>
              <a:rPr lang="en-US" sz="1559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 public transportation, walk, or bike instead of driving. Reduce, reuse, and recycle whenever possible.</a:t>
            </a:r>
            <a:endParaRPr lang="en-US" sz="1559" dirty="0"/>
          </a:p>
        </p:txBody>
      </p:sp>
      <p:sp>
        <p:nvSpPr>
          <p:cNvPr id="17" name="Shape 13"/>
          <p:cNvSpPr/>
          <p:nvPr/>
        </p:nvSpPr>
        <p:spPr>
          <a:xfrm>
            <a:off x="6422231" y="6392823"/>
            <a:ext cx="693063" cy="22860"/>
          </a:xfrm>
          <a:prstGeom prst="roundRect">
            <a:avLst>
              <a:gd name="adj" fmla="val 363851"/>
            </a:avLst>
          </a:prstGeom>
          <a:solidFill>
            <a:srgbClr val="BDB8DF"/>
          </a:solidFill>
          <a:ln/>
        </p:spPr>
      </p:sp>
      <p:sp>
        <p:nvSpPr>
          <p:cNvPr id="18" name="Shape 14"/>
          <p:cNvSpPr/>
          <p:nvPr/>
        </p:nvSpPr>
        <p:spPr>
          <a:xfrm>
            <a:off x="7092434" y="6181487"/>
            <a:ext cx="445532" cy="44553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7230666" y="6255663"/>
            <a:ext cx="169069" cy="2970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39"/>
              </a:lnSpc>
              <a:buNone/>
            </a:pPr>
            <a:r>
              <a:rPr lang="en-US" sz="2339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3</a:t>
            </a:r>
            <a:endParaRPr lang="en-US" sz="2339" dirty="0"/>
          </a:p>
        </p:txBody>
      </p:sp>
      <p:sp>
        <p:nvSpPr>
          <p:cNvPr id="20" name="Text 16"/>
          <p:cNvSpPr/>
          <p:nvPr/>
        </p:nvSpPr>
        <p:spPr>
          <a:xfrm>
            <a:off x="2607112" y="6156722"/>
            <a:ext cx="3618905" cy="3093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437"/>
              </a:lnSpc>
              <a:buNone/>
            </a:pPr>
            <a:r>
              <a:rPr lang="en-US" sz="1949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Support Environmental Policies</a:t>
            </a:r>
            <a:endParaRPr lang="en-US" sz="1949" dirty="0"/>
          </a:p>
        </p:txBody>
      </p:sp>
      <p:sp>
        <p:nvSpPr>
          <p:cNvPr id="21" name="Text 17"/>
          <p:cNvSpPr/>
          <p:nvPr/>
        </p:nvSpPr>
        <p:spPr>
          <a:xfrm>
            <a:off x="767596" y="6584752"/>
            <a:ext cx="5458420" cy="6334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495"/>
              </a:lnSpc>
              <a:buNone/>
            </a:pPr>
            <a:r>
              <a:rPr lang="en-US" sz="1559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Advocate for stricter environmental regulations and policies that promote clean energy and sustainable practices.</a:t>
            </a:r>
            <a:endParaRPr lang="en-US" sz="1559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269" y="2403753"/>
            <a:ext cx="4995743" cy="342209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173391" y="849154"/>
            <a:ext cx="7770019" cy="12268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830"/>
              </a:lnSpc>
              <a:buNone/>
            </a:pPr>
            <a:r>
              <a:rPr lang="en-US" sz="3864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Role of Government and Policymakers</a:t>
            </a:r>
            <a:endParaRPr lang="en-US" sz="3864" dirty="0"/>
          </a:p>
        </p:txBody>
      </p:sp>
      <p:pic>
        <p:nvPicPr>
          <p:cNvPr id="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3391" y="2370296"/>
            <a:ext cx="490657" cy="490657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6173391" y="3057168"/>
            <a:ext cx="2453640" cy="3067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15"/>
              </a:lnSpc>
              <a:buNone/>
            </a:pPr>
            <a:r>
              <a:rPr lang="en-US" sz="1932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Enforce Regulations</a:t>
            </a:r>
            <a:endParaRPr lang="en-US" sz="1932" dirty="0"/>
          </a:p>
        </p:txBody>
      </p:sp>
      <p:sp>
        <p:nvSpPr>
          <p:cNvPr id="9" name="Text 3"/>
          <p:cNvSpPr/>
          <p:nvPr/>
        </p:nvSpPr>
        <p:spPr>
          <a:xfrm>
            <a:off x="6173391" y="3481626"/>
            <a:ext cx="3737848" cy="12563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73"/>
              </a:lnSpc>
              <a:buNone/>
            </a:pPr>
            <a:r>
              <a:rPr lang="en-US" sz="154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Implement and enforce strict environmental regulations to limit pollution from industries, transportation, and other sources.</a:t>
            </a:r>
            <a:endParaRPr lang="en-US" sz="1546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05561" y="2370296"/>
            <a:ext cx="490657" cy="490657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10205561" y="3057168"/>
            <a:ext cx="3201591" cy="3067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15"/>
              </a:lnSpc>
              <a:buNone/>
            </a:pPr>
            <a:r>
              <a:rPr lang="en-US" sz="1932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Invest in Clean Technologies</a:t>
            </a:r>
            <a:endParaRPr lang="en-US" sz="1932" dirty="0"/>
          </a:p>
        </p:txBody>
      </p:sp>
      <p:sp>
        <p:nvSpPr>
          <p:cNvPr id="12" name="Text 5"/>
          <p:cNvSpPr/>
          <p:nvPr/>
        </p:nvSpPr>
        <p:spPr>
          <a:xfrm>
            <a:off x="10205561" y="3481626"/>
            <a:ext cx="3737848" cy="12563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73"/>
              </a:lnSpc>
              <a:buNone/>
            </a:pPr>
            <a:r>
              <a:rPr lang="en-US" sz="154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Invest in research and development of clean technologies, such as renewable energy sources and pollution control systems.</a:t>
            </a:r>
            <a:endParaRPr lang="en-US" sz="1546" dirty="0"/>
          </a:p>
        </p:txBody>
      </p:sp>
      <p:pic>
        <p:nvPicPr>
          <p:cNvPr id="13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3391" y="5326737"/>
            <a:ext cx="490657" cy="490657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6173391" y="6013609"/>
            <a:ext cx="3036451" cy="3067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15"/>
              </a:lnSpc>
              <a:buNone/>
            </a:pPr>
            <a:r>
              <a:rPr lang="en-US" sz="1932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Promote Public Awareness</a:t>
            </a:r>
            <a:endParaRPr lang="en-US" sz="1932" dirty="0"/>
          </a:p>
        </p:txBody>
      </p:sp>
      <p:sp>
        <p:nvSpPr>
          <p:cNvPr id="15" name="Text 7"/>
          <p:cNvSpPr/>
          <p:nvPr/>
        </p:nvSpPr>
        <p:spPr>
          <a:xfrm>
            <a:off x="6173391" y="6438067"/>
            <a:ext cx="3737848" cy="9422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73"/>
              </a:lnSpc>
              <a:buNone/>
            </a:pPr>
            <a:r>
              <a:rPr lang="en-US" sz="154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Educate the public about the importance of environmental protection and encourage responsible behavior.</a:t>
            </a:r>
            <a:endParaRPr lang="en-US" sz="1546" dirty="0"/>
          </a:p>
        </p:txBody>
      </p:sp>
      <p:pic>
        <p:nvPicPr>
          <p:cNvPr id="16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05561" y="5326737"/>
            <a:ext cx="490657" cy="490657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10205561" y="6013609"/>
            <a:ext cx="3004304" cy="3067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15"/>
              </a:lnSpc>
              <a:buNone/>
            </a:pPr>
            <a:r>
              <a:rPr lang="en-US" sz="1932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International Cooperation</a:t>
            </a:r>
            <a:endParaRPr lang="en-US" sz="1932" dirty="0"/>
          </a:p>
        </p:txBody>
      </p:sp>
      <p:sp>
        <p:nvSpPr>
          <p:cNvPr id="18" name="Text 9"/>
          <p:cNvSpPr/>
          <p:nvPr/>
        </p:nvSpPr>
        <p:spPr>
          <a:xfrm>
            <a:off x="10205561" y="6438067"/>
            <a:ext cx="3737848" cy="9422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73"/>
              </a:lnSpc>
              <a:buNone/>
            </a:pPr>
            <a:r>
              <a:rPr lang="en-US" sz="154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Collaborate with other countries to address transboundary pollution and climate change.</a:t>
            </a:r>
            <a:endParaRPr lang="en-US" sz="1546" dirty="0"/>
          </a:p>
        </p:txBody>
      </p:sp>
      <p:pic>
        <p:nvPicPr>
          <p:cNvPr id="19" name="Image 7" descr="preencoded.png">
            <a:hlinkClick r:id="rId9" tooltip="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5486400" cy="8229600"/>
          </a:xfrm>
          <a:prstGeom prst="rect">
            <a:avLst/>
          </a:prstGeom>
          <a:solidFill>
            <a:srgbClr val="E5E0DF"/>
          </a:solidFill>
          <a:ln/>
        </p:spPr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280190" y="2328624"/>
            <a:ext cx="75564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Conclusion and Call to Action</a:t>
            </a:r>
            <a:endParaRPr lang="en-US" sz="4465" dirty="0"/>
          </a:p>
        </p:txBody>
      </p:sp>
      <p:sp>
        <p:nvSpPr>
          <p:cNvPr id="8" name="Text 3"/>
          <p:cNvSpPr/>
          <p:nvPr/>
        </p:nvSpPr>
        <p:spPr>
          <a:xfrm>
            <a:off x="6280190" y="4086344"/>
            <a:ext cx="7556421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Pollution is a serious threat to our planet and our health. By understanding the causes and effects of pollution, we can take action to reduce our impact on the environment. We all have a role to play in protecting our planet for future generations. Let's work together to create a cleaner, healthier world.</a:t>
            </a:r>
            <a:endParaRPr lang="en-US" sz="1786" dirty="0"/>
          </a:p>
        </p:txBody>
      </p:sp>
      <p:pic>
        <p:nvPicPr>
          <p:cNvPr id="9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2024-08-11T15:29:48Z</dcterms:created>
  <dcterms:modified xsi:type="dcterms:W3CDTF">2024-08-11T15:29:48Z</dcterms:modified>
</cp:coreProperties>
</file>